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Economica"/>
      <p:regular r:id="rId23"/>
      <p:bold r:id="rId24"/>
      <p:italic r:id="rId25"/>
      <p:boldItalic r:id="rId26"/>
    </p:embeddedFont>
    <p:embeddedFont>
      <p:font typeface="Merriweather Light"/>
      <p:regular r:id="rId27"/>
      <p:bold r:id="rId28"/>
      <p:italic r:id="rId29"/>
      <p:boldItalic r:id="rId30"/>
    </p:embeddedFont>
    <p:embeddedFont>
      <p:font typeface="Merriweather"/>
      <p:regular r:id="rId31"/>
      <p:bold r:id="rId32"/>
      <p:italic r:id="rId33"/>
      <p:boldItalic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Economica-bold.fntdata"/><Relationship Id="rId23" Type="http://schemas.openxmlformats.org/officeDocument/2006/relationships/font" Target="fonts/Economic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Economica-boldItalic.fntdata"/><Relationship Id="rId25" Type="http://schemas.openxmlformats.org/officeDocument/2006/relationships/font" Target="fonts/Economica-italic.fntdata"/><Relationship Id="rId28" Type="http://schemas.openxmlformats.org/officeDocument/2006/relationships/font" Target="fonts/MerriweatherLight-bold.fntdata"/><Relationship Id="rId27" Type="http://schemas.openxmlformats.org/officeDocument/2006/relationships/font" Target="fonts/MerriweatherLigh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Ligh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regular.fntdata"/><Relationship Id="rId30" Type="http://schemas.openxmlformats.org/officeDocument/2006/relationships/font" Target="fonts/MerriweatherLight-boldItalic.fntdata"/><Relationship Id="rId11" Type="http://schemas.openxmlformats.org/officeDocument/2006/relationships/slide" Target="slides/slide6.xml"/><Relationship Id="rId33" Type="http://schemas.openxmlformats.org/officeDocument/2006/relationships/font" Target="fonts/Merriweather-italic.fntdata"/><Relationship Id="rId10" Type="http://schemas.openxmlformats.org/officeDocument/2006/relationships/slide" Target="slides/slide5.xml"/><Relationship Id="rId32" Type="http://schemas.openxmlformats.org/officeDocument/2006/relationships/font" Target="fonts/Merriweather-bold.fntdata"/><Relationship Id="rId13" Type="http://schemas.openxmlformats.org/officeDocument/2006/relationships/slide" Target="slides/slide8.xml"/><Relationship Id="rId35" Type="http://schemas.openxmlformats.org/officeDocument/2006/relationships/font" Target="fonts/OpenSans-regular.fntdata"/><Relationship Id="rId12" Type="http://schemas.openxmlformats.org/officeDocument/2006/relationships/slide" Target="slides/slide7.xml"/><Relationship Id="rId34" Type="http://schemas.openxmlformats.org/officeDocument/2006/relationships/font" Target="fonts/Merriweather-boldItalic.fntdata"/><Relationship Id="rId15" Type="http://schemas.openxmlformats.org/officeDocument/2006/relationships/slide" Target="slides/slide10.xml"/><Relationship Id="rId37" Type="http://schemas.openxmlformats.org/officeDocument/2006/relationships/font" Target="fonts/OpenSans-italic.fntdata"/><Relationship Id="rId14" Type="http://schemas.openxmlformats.org/officeDocument/2006/relationships/slide" Target="slides/slide9.xml"/><Relationship Id="rId36" Type="http://schemas.openxmlformats.org/officeDocument/2006/relationships/font" Target="fonts/OpenSans-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OpenSans-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a16eb5625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a16eb5625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a16eb5625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a16eb5625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solidFill>
                  <a:schemeClr val="dk1"/>
                </a:solidFill>
              </a:rPr>
              <a:t>Germán es un vecino del barrio en silla de ruedas desde pequeño. Suele toparse con problemas cuando va por la calle o intenta acceder a edificios ya que las rampas instaladas suelen estar en malas condiciones u obstaculizadas. Germán utiliza la plataforma para comunicar desperfectos en las herramientas de accesibilidad a su ayuntamiento para que los operarios las arreglen cuanto antes y él pueda circular por su barrio sin que su discapacidad sea un impedimento.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a16eb5625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a16eb5625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a16eb5625a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a16eb5625a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solidFill>
                  <a:schemeClr val="dk1"/>
                </a:solidFill>
              </a:rPr>
              <a:t>Laura sale todas las tardes a pasear a Michi, su perro. Ella suele ir a las áreas para mascotas del parque junto a su casa pero se lo suele encontrar muy sucio. Laura utiliza la plataforma para comunicar, mediante fotos hechas con su teléfono móvil, cuando el área de mascotas se encuentra muy sucia y, mediante vídeos, cuando la fuente de agua que hay en el espacio no funciona y su mascota no puede beber de ella.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a16eb5625a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a16eb5625a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a16eb5625a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a16eb5625a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a16eb5625a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a16eb5625a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a643dc973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a643dc973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a16eb5625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a16eb5625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a16eb5625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a16eb5625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a16eb5625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a16eb5625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a16eb5625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a16eb5625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solidFill>
                  <a:schemeClr val="dk1"/>
                </a:solidFill>
              </a:rPr>
              <a:t>Antonio es una persona jubilada a la que le encanta pasear y que hace salidas de ese tipo tres veces al día. No tiene teléfono móvil pero sí conserva una cámara de fotos que le regaló su nieta hace unos cuantos años. Con ella hace fotos del paisaje y de los desperfectos que encuentra por el barrio. Antonio no tiene mucha experiencia usando tecnología, pero se maneja decentemente. Utiliza la plataforma para notificar estos desperfectos, adjuntando las fotos que ha tomado con su cámara fotográfica.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a16eb5625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a16eb5625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a16eb5625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a16eb5625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solidFill>
                  <a:schemeClr val="dk1"/>
                </a:solidFill>
              </a:rPr>
              <a:t>Diana acaba de terminar el Máster Profesional de Ingeniería Informática y es una gran apasionada de la tecnología. Desde pequeña le ha gustado hacer pequeños proyectos e inventos y le encanta mostrar esos descubrimientos a quien la rodea. Además tiene un grupo de amigos que también son amantes de la informática, pero no tan abiertos como ella. Diana utiliza Foroquejas para ponerse en contacto con el ayuntamiento de su pueblo con el propósito de que le permitan ocupar algún local o sala de reuniones para dar charlas y para dar a conocer la informática a todos los vecinos del pueblo.</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a16eb5625a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a16eb5625a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16eb5625a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a16eb5625a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solidFill>
                  <a:schemeClr val="dk1"/>
                </a:solidFill>
              </a:rPr>
              <a:t>Ana es candidata a la alcaldía de su ciudad. Tiene grandes planes y proyectos para su posible mandato y, aunque ha hecho campaña durante algunos meses, teme que algunos votos puedan estar condicionados por la desinformación. Ana utiliza la plataforma para ponerse a disposición de los vecinos que tengan algún tipo de duda, queja o sugerencia, teniendo así un contacto más cercano con sus posibles votantes. Esta información le permite ver cuales son las inquietudes del pueblo y en qué ámbitos podría mejorar la situación actual.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2611050" y="1825888"/>
            <a:ext cx="3921900" cy="99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latin typeface="Merriweather"/>
                <a:ea typeface="Merriweather"/>
                <a:cs typeface="Merriweather"/>
                <a:sym typeface="Merriweather"/>
              </a:rPr>
              <a:t>FOROQUEJAS</a:t>
            </a:r>
            <a:endParaRPr>
              <a:latin typeface="Merriweather"/>
              <a:ea typeface="Merriweather"/>
              <a:cs typeface="Merriweather"/>
              <a:sym typeface="Merriweather"/>
            </a:endParaRPr>
          </a:p>
        </p:txBody>
      </p:sp>
      <p:sp>
        <p:nvSpPr>
          <p:cNvPr id="63" name="Google Shape;63;p13"/>
          <p:cNvSpPr txBox="1"/>
          <p:nvPr>
            <p:ph idx="1" type="subTitle"/>
          </p:nvPr>
        </p:nvSpPr>
        <p:spPr>
          <a:xfrm>
            <a:off x="3044700" y="2887415"/>
            <a:ext cx="3054600" cy="4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600">
                <a:latin typeface="Merriweather Light"/>
                <a:ea typeface="Merriweather Light"/>
                <a:cs typeface="Merriweather Light"/>
                <a:sym typeface="Merriweather Light"/>
              </a:rPr>
              <a:t>Foro de quejas</a:t>
            </a:r>
            <a:endParaRPr sz="1600">
              <a:latin typeface="Merriweather Light"/>
              <a:ea typeface="Merriweather Light"/>
              <a:cs typeface="Merriweather Light"/>
              <a:sym typeface="Merriweather Light"/>
            </a:endParaRPr>
          </a:p>
        </p:txBody>
      </p:sp>
      <p:sp>
        <p:nvSpPr>
          <p:cNvPr id="64" name="Google Shape;64;p13"/>
          <p:cNvSpPr txBox="1"/>
          <p:nvPr/>
        </p:nvSpPr>
        <p:spPr>
          <a:xfrm>
            <a:off x="4795700" y="4531125"/>
            <a:ext cx="4099800" cy="4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100">
                <a:latin typeface="Merriweather"/>
                <a:ea typeface="Merriweather"/>
                <a:cs typeface="Merriweather"/>
                <a:sym typeface="Merriweather"/>
              </a:rPr>
              <a:t>Grupo 5: Ángel Gómez Martín y Javier Sáez de la Coba</a:t>
            </a:r>
            <a:endParaRPr sz="1100">
              <a:latin typeface="Merriweather"/>
              <a:ea typeface="Merriweather"/>
              <a:cs typeface="Merriweather"/>
              <a:sym typeface="Merriweather"/>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Persona 4: Germán</a:t>
            </a:r>
            <a:endParaRPr/>
          </a:p>
        </p:txBody>
      </p:sp>
      <p:sp>
        <p:nvSpPr>
          <p:cNvPr id="126" name="Google Shape;126;p22"/>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28 años</a:t>
            </a:r>
            <a:endParaRPr/>
          </a:p>
          <a:p>
            <a:pPr indent="-342900" lvl="0" marL="457200" rtl="0" algn="l">
              <a:spcBef>
                <a:spcPts val="0"/>
              </a:spcBef>
              <a:spcAft>
                <a:spcPts val="0"/>
              </a:spcAft>
              <a:buSzPts val="1800"/>
              <a:buChar char="-"/>
            </a:pPr>
            <a:r>
              <a:rPr lang="es"/>
              <a:t>En silla de ruedas</a:t>
            </a:r>
            <a:endParaRPr/>
          </a:p>
          <a:p>
            <a:pPr indent="-342900" lvl="0" marL="457200" rtl="0" algn="l">
              <a:spcBef>
                <a:spcPts val="0"/>
              </a:spcBef>
              <a:spcAft>
                <a:spcPts val="0"/>
              </a:spcAft>
              <a:buSzPts val="1800"/>
              <a:buChar char="-"/>
            </a:pPr>
            <a:r>
              <a:rPr lang="es"/>
              <a:t>Quiere pasear por su barrio sin</a:t>
            </a:r>
            <a:br>
              <a:rPr lang="es"/>
            </a:br>
            <a:r>
              <a:rPr lang="es"/>
              <a:t>encontrarse barreras de accesibilidad</a:t>
            </a:r>
            <a:endParaRPr/>
          </a:p>
        </p:txBody>
      </p:sp>
      <p:pic>
        <p:nvPicPr>
          <p:cNvPr id="127" name="Google Shape;127;p22"/>
          <p:cNvPicPr preferRelativeResize="0"/>
          <p:nvPr/>
        </p:nvPicPr>
        <p:blipFill rotWithShape="1">
          <a:blip r:embed="rId3">
            <a:alphaModFix/>
          </a:blip>
          <a:srcRect b="26524" l="0" r="26889" t="0"/>
          <a:stretch/>
        </p:blipFill>
        <p:spPr>
          <a:xfrm>
            <a:off x="6326225" y="1573175"/>
            <a:ext cx="1515075" cy="1997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Escenario de Germán</a:t>
            </a:r>
            <a:endParaRPr/>
          </a:p>
        </p:txBody>
      </p:sp>
      <p:sp>
        <p:nvSpPr>
          <p:cNvPr id="133" name="Google Shape;133;p23"/>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4" name="Google Shape;134;p23"/>
          <p:cNvPicPr preferRelativeResize="0"/>
          <p:nvPr/>
        </p:nvPicPr>
        <p:blipFill>
          <a:blip r:embed="rId3">
            <a:alphaModFix/>
          </a:blip>
          <a:stretch>
            <a:fillRect/>
          </a:stretch>
        </p:blipFill>
        <p:spPr>
          <a:xfrm>
            <a:off x="311700" y="1225225"/>
            <a:ext cx="6306427" cy="3547374"/>
          </a:xfrm>
          <a:prstGeom prst="rect">
            <a:avLst/>
          </a:prstGeom>
          <a:noFill/>
          <a:ln>
            <a:noFill/>
          </a:ln>
        </p:spPr>
      </p:pic>
      <p:pic>
        <p:nvPicPr>
          <p:cNvPr id="135" name="Google Shape;135;p23"/>
          <p:cNvPicPr preferRelativeResize="0"/>
          <p:nvPr/>
        </p:nvPicPr>
        <p:blipFill rotWithShape="1">
          <a:blip r:embed="rId4">
            <a:alphaModFix/>
          </a:blip>
          <a:srcRect b="26524" l="0" r="26889" t="0"/>
          <a:stretch/>
        </p:blipFill>
        <p:spPr>
          <a:xfrm>
            <a:off x="6701925" y="1573175"/>
            <a:ext cx="1515075" cy="1997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Persona 5: Laura</a:t>
            </a:r>
            <a:endParaRPr/>
          </a:p>
        </p:txBody>
      </p:sp>
      <p:sp>
        <p:nvSpPr>
          <p:cNvPr id="141" name="Google Shape;141;p2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Estudiante</a:t>
            </a:r>
            <a:endParaRPr/>
          </a:p>
          <a:p>
            <a:pPr indent="-342900" lvl="0" marL="457200" rtl="0" algn="l">
              <a:spcBef>
                <a:spcPts val="0"/>
              </a:spcBef>
              <a:spcAft>
                <a:spcPts val="0"/>
              </a:spcAft>
              <a:buSzPts val="1800"/>
              <a:buChar char="-"/>
            </a:pPr>
            <a:r>
              <a:rPr lang="es"/>
              <a:t>16 años</a:t>
            </a:r>
            <a:endParaRPr/>
          </a:p>
          <a:p>
            <a:pPr indent="-342900" lvl="0" marL="457200" rtl="0" algn="l">
              <a:spcBef>
                <a:spcPts val="0"/>
              </a:spcBef>
              <a:spcAft>
                <a:spcPts val="0"/>
              </a:spcAft>
              <a:buSzPts val="1800"/>
              <a:buChar char="-"/>
            </a:pPr>
            <a:r>
              <a:rPr lang="es"/>
              <a:t>Tiene mascota</a:t>
            </a:r>
            <a:endParaRPr/>
          </a:p>
          <a:p>
            <a:pPr indent="-342900" lvl="0" marL="457200" rtl="0" algn="l">
              <a:spcBef>
                <a:spcPts val="0"/>
              </a:spcBef>
              <a:spcAft>
                <a:spcPts val="0"/>
              </a:spcAft>
              <a:buSzPts val="1800"/>
              <a:buChar char="-"/>
            </a:pPr>
            <a:r>
              <a:rPr lang="es"/>
              <a:t>Laura quiere pasear a su perro </a:t>
            </a:r>
            <a:br>
              <a:rPr lang="es"/>
            </a:br>
            <a:r>
              <a:rPr lang="es"/>
              <a:t>por zonas limpias y agradables.</a:t>
            </a:r>
            <a:endParaRPr/>
          </a:p>
        </p:txBody>
      </p:sp>
      <p:pic>
        <p:nvPicPr>
          <p:cNvPr id="142" name="Google Shape;142;p24"/>
          <p:cNvPicPr preferRelativeResize="0"/>
          <p:nvPr/>
        </p:nvPicPr>
        <p:blipFill rotWithShape="1">
          <a:blip r:embed="rId3">
            <a:alphaModFix/>
          </a:blip>
          <a:srcRect b="24138" l="47000" r="0" t="0"/>
          <a:stretch/>
        </p:blipFill>
        <p:spPr>
          <a:xfrm>
            <a:off x="6771850" y="1700213"/>
            <a:ext cx="1657350" cy="1743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Escenario de Laura</a:t>
            </a:r>
            <a:endParaRPr/>
          </a:p>
        </p:txBody>
      </p:sp>
      <p:sp>
        <p:nvSpPr>
          <p:cNvPr id="148" name="Google Shape;148;p25"/>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9" name="Google Shape;149;p25"/>
          <p:cNvPicPr preferRelativeResize="0"/>
          <p:nvPr/>
        </p:nvPicPr>
        <p:blipFill rotWithShape="1">
          <a:blip r:embed="rId3">
            <a:alphaModFix/>
          </a:blip>
          <a:srcRect b="24138" l="47000" r="0" t="0"/>
          <a:stretch/>
        </p:blipFill>
        <p:spPr>
          <a:xfrm>
            <a:off x="6637675" y="2030688"/>
            <a:ext cx="1657350" cy="1743075"/>
          </a:xfrm>
          <a:prstGeom prst="rect">
            <a:avLst/>
          </a:prstGeom>
          <a:noFill/>
          <a:ln>
            <a:noFill/>
          </a:ln>
        </p:spPr>
      </p:pic>
      <p:pic>
        <p:nvPicPr>
          <p:cNvPr id="150" name="Google Shape;150;p25"/>
          <p:cNvPicPr preferRelativeResize="0"/>
          <p:nvPr/>
        </p:nvPicPr>
        <p:blipFill>
          <a:blip r:embed="rId4">
            <a:alphaModFix/>
          </a:blip>
          <a:stretch>
            <a:fillRect/>
          </a:stretch>
        </p:blipFill>
        <p:spPr>
          <a:xfrm>
            <a:off x="536050" y="1487573"/>
            <a:ext cx="5029825" cy="2829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Problemas encontrados actualmente</a:t>
            </a:r>
            <a:endParaRPr/>
          </a:p>
        </p:txBody>
      </p:sp>
      <p:sp>
        <p:nvSpPr>
          <p:cNvPr id="156" name="Google Shape;156;p26"/>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No hay sistemas oficiales de contacto de la ciudadanía.</a:t>
            </a:r>
            <a:endParaRPr/>
          </a:p>
          <a:p>
            <a:pPr indent="-342900" lvl="0" marL="457200" rtl="0" algn="l">
              <a:spcBef>
                <a:spcPts val="0"/>
              </a:spcBef>
              <a:spcAft>
                <a:spcPts val="0"/>
              </a:spcAft>
              <a:buSzPts val="1800"/>
              <a:buChar char="-"/>
            </a:pPr>
            <a:r>
              <a:rPr lang="es"/>
              <a:t>Las quejas de los vecinos quedan en el olvido.</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Solución propuesta</a:t>
            </a:r>
            <a:endParaRPr/>
          </a:p>
        </p:txBody>
      </p:sp>
      <p:sp>
        <p:nvSpPr>
          <p:cNvPr id="162" name="Google Shape;162;p27"/>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Crear una plataforma unificada que permita la comunicación, gestión y respuesta de quejas vecinales.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Casos de uso</a:t>
            </a:r>
            <a:endParaRPr/>
          </a:p>
        </p:txBody>
      </p:sp>
      <p:sp>
        <p:nvSpPr>
          <p:cNvPr id="168" name="Google Shape;168;p28"/>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9" name="Google Shape;169;p28"/>
          <p:cNvPicPr preferRelativeResize="0"/>
          <p:nvPr/>
        </p:nvPicPr>
        <p:blipFill>
          <a:blip r:embed="rId3">
            <a:alphaModFix/>
          </a:blip>
          <a:stretch>
            <a:fillRect/>
          </a:stretch>
        </p:blipFill>
        <p:spPr>
          <a:xfrm>
            <a:off x="1195375" y="1230575"/>
            <a:ext cx="6753225" cy="33432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9"/>
          <p:cNvSpPr txBox="1"/>
          <p:nvPr>
            <p:ph type="title"/>
          </p:nvPr>
        </p:nvSpPr>
        <p:spPr>
          <a:xfrm>
            <a:off x="311700" y="2156100"/>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latin typeface="Merriweather"/>
                <a:ea typeface="Merriweather"/>
                <a:cs typeface="Merriweather"/>
                <a:sym typeface="Merriweather"/>
              </a:rPr>
              <a:t>¿Preguntas?</a:t>
            </a:r>
            <a:endParaRPr>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Diseño basado en escenarios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Recordatorio: ¿Qué es Foroquejas?</a:t>
            </a:r>
            <a:endParaRPr/>
          </a:p>
        </p:txBody>
      </p:sp>
      <p:sp>
        <p:nvSpPr>
          <p:cNvPr id="75" name="Google Shape;75;p15"/>
          <p:cNvSpPr txBox="1"/>
          <p:nvPr>
            <p:ph idx="1" type="body"/>
          </p:nvPr>
        </p:nvSpPr>
        <p:spPr>
          <a:xfrm>
            <a:off x="311700" y="1225225"/>
            <a:ext cx="8520600" cy="33540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s"/>
              <a:t>Aplicación web para la comunicación de quejas e incidencias a administraciones locales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Persona 1: Antonio</a:t>
            </a:r>
            <a:endParaRPr/>
          </a:p>
        </p:txBody>
      </p:sp>
      <p:sp>
        <p:nvSpPr>
          <p:cNvPr id="81" name="Google Shape;81;p16"/>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Jubilado</a:t>
            </a:r>
            <a:endParaRPr/>
          </a:p>
          <a:p>
            <a:pPr indent="-342900" lvl="0" marL="457200" rtl="0" algn="l">
              <a:spcBef>
                <a:spcPts val="0"/>
              </a:spcBef>
              <a:spcAft>
                <a:spcPts val="0"/>
              </a:spcAft>
              <a:buSzPts val="1800"/>
              <a:buChar char="-"/>
            </a:pPr>
            <a:r>
              <a:rPr lang="es"/>
              <a:t>65 años</a:t>
            </a:r>
            <a:endParaRPr/>
          </a:p>
          <a:p>
            <a:pPr indent="-342900" lvl="0" marL="457200" rtl="0" algn="l">
              <a:spcBef>
                <a:spcPts val="0"/>
              </a:spcBef>
              <a:spcAft>
                <a:spcPts val="0"/>
              </a:spcAft>
              <a:buSzPts val="1800"/>
              <a:buChar char="-"/>
            </a:pPr>
            <a:r>
              <a:rPr lang="es"/>
              <a:t>Tiene un iPad Mini y una cámara de fotos.</a:t>
            </a:r>
            <a:endParaRPr/>
          </a:p>
          <a:p>
            <a:pPr indent="-342900" lvl="0" marL="457200" rtl="0" algn="l">
              <a:spcBef>
                <a:spcPts val="0"/>
              </a:spcBef>
              <a:spcAft>
                <a:spcPts val="0"/>
              </a:spcAft>
              <a:buSzPts val="1800"/>
              <a:buChar char="-"/>
            </a:pPr>
            <a:r>
              <a:rPr lang="es"/>
              <a:t>Quiere que su barrio esté </a:t>
            </a:r>
            <a:br>
              <a:rPr lang="es"/>
            </a:br>
            <a:r>
              <a:rPr lang="es"/>
              <a:t>en las mejores condiciones.</a:t>
            </a:r>
            <a:endParaRPr/>
          </a:p>
        </p:txBody>
      </p:sp>
      <p:pic>
        <p:nvPicPr>
          <p:cNvPr id="82" name="Google Shape;82;p16"/>
          <p:cNvPicPr preferRelativeResize="0"/>
          <p:nvPr/>
        </p:nvPicPr>
        <p:blipFill>
          <a:blip r:embed="rId3">
            <a:alphaModFix/>
          </a:blip>
          <a:stretch>
            <a:fillRect/>
          </a:stretch>
        </p:blipFill>
        <p:spPr>
          <a:xfrm>
            <a:off x="6592950" y="975350"/>
            <a:ext cx="1714500" cy="2009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Escenario de Antonio</a:t>
            </a:r>
            <a:endParaRPr/>
          </a:p>
        </p:txBody>
      </p:sp>
      <p:sp>
        <p:nvSpPr>
          <p:cNvPr id="88" name="Google Shape;88;p17"/>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89" name="Google Shape;89;p17"/>
          <p:cNvPicPr preferRelativeResize="0"/>
          <p:nvPr/>
        </p:nvPicPr>
        <p:blipFill>
          <a:blip r:embed="rId3">
            <a:alphaModFix/>
          </a:blip>
          <a:stretch>
            <a:fillRect/>
          </a:stretch>
        </p:blipFill>
        <p:spPr>
          <a:xfrm>
            <a:off x="311699" y="1544111"/>
            <a:ext cx="4839398" cy="2716224"/>
          </a:xfrm>
          <a:prstGeom prst="rect">
            <a:avLst/>
          </a:prstGeom>
          <a:noFill/>
          <a:ln>
            <a:noFill/>
          </a:ln>
        </p:spPr>
      </p:pic>
      <p:pic>
        <p:nvPicPr>
          <p:cNvPr id="90" name="Google Shape;90;p17"/>
          <p:cNvPicPr preferRelativeResize="0"/>
          <p:nvPr/>
        </p:nvPicPr>
        <p:blipFill>
          <a:blip r:embed="rId4">
            <a:alphaModFix/>
          </a:blip>
          <a:stretch>
            <a:fillRect/>
          </a:stretch>
        </p:blipFill>
        <p:spPr>
          <a:xfrm>
            <a:off x="6592950" y="1897338"/>
            <a:ext cx="1714500" cy="2009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Persona 2: Diana</a:t>
            </a:r>
            <a:endParaRPr/>
          </a:p>
        </p:txBody>
      </p:sp>
      <p:sp>
        <p:nvSpPr>
          <p:cNvPr id="96" name="Google Shape;96;p18"/>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Ingeniera Informática</a:t>
            </a:r>
            <a:endParaRPr/>
          </a:p>
          <a:p>
            <a:pPr indent="-342900" lvl="0" marL="457200" rtl="0" algn="l">
              <a:spcBef>
                <a:spcPts val="0"/>
              </a:spcBef>
              <a:spcAft>
                <a:spcPts val="0"/>
              </a:spcAft>
              <a:buSzPts val="1800"/>
              <a:buChar char="-"/>
            </a:pPr>
            <a:r>
              <a:rPr lang="es"/>
              <a:t>24 años</a:t>
            </a:r>
            <a:endParaRPr/>
          </a:p>
          <a:p>
            <a:pPr indent="-342900" lvl="0" marL="457200" rtl="0" algn="l">
              <a:spcBef>
                <a:spcPts val="0"/>
              </a:spcBef>
              <a:spcAft>
                <a:spcPts val="0"/>
              </a:spcAft>
              <a:buSzPts val="1800"/>
              <a:buChar char="-"/>
            </a:pPr>
            <a:r>
              <a:rPr lang="es"/>
              <a:t>Apasionada de la tecnología</a:t>
            </a:r>
            <a:endParaRPr/>
          </a:p>
          <a:p>
            <a:pPr indent="-342900" lvl="0" marL="457200" rtl="0" algn="l">
              <a:spcBef>
                <a:spcPts val="0"/>
              </a:spcBef>
              <a:spcAft>
                <a:spcPts val="0"/>
              </a:spcAft>
              <a:buSzPts val="1800"/>
              <a:buChar char="-"/>
            </a:pPr>
            <a:r>
              <a:rPr lang="es"/>
              <a:t>Quiere dar clases en su pueblo</a:t>
            </a:r>
            <a:br>
              <a:rPr lang="es"/>
            </a:br>
            <a:r>
              <a:rPr lang="es"/>
              <a:t>pero no sabe cómo hacerlo</a:t>
            </a:r>
            <a:endParaRPr/>
          </a:p>
        </p:txBody>
      </p:sp>
      <p:pic>
        <p:nvPicPr>
          <p:cNvPr id="97" name="Google Shape;97;p18"/>
          <p:cNvPicPr preferRelativeResize="0"/>
          <p:nvPr/>
        </p:nvPicPr>
        <p:blipFill>
          <a:blip r:embed="rId3">
            <a:alphaModFix/>
          </a:blip>
          <a:stretch>
            <a:fillRect/>
          </a:stretch>
        </p:blipFill>
        <p:spPr>
          <a:xfrm>
            <a:off x="6566150" y="1359975"/>
            <a:ext cx="1428750" cy="1943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Escenario de Diana</a:t>
            </a:r>
            <a:endParaRPr/>
          </a:p>
        </p:txBody>
      </p:sp>
      <p:sp>
        <p:nvSpPr>
          <p:cNvPr id="103" name="Google Shape;103;p19"/>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4" name="Google Shape;104;p19"/>
          <p:cNvPicPr preferRelativeResize="0"/>
          <p:nvPr/>
        </p:nvPicPr>
        <p:blipFill>
          <a:blip r:embed="rId3">
            <a:alphaModFix/>
          </a:blip>
          <a:stretch>
            <a:fillRect/>
          </a:stretch>
        </p:blipFill>
        <p:spPr>
          <a:xfrm>
            <a:off x="311700" y="1225225"/>
            <a:ext cx="4472000" cy="3354000"/>
          </a:xfrm>
          <a:prstGeom prst="rect">
            <a:avLst/>
          </a:prstGeom>
          <a:noFill/>
          <a:ln>
            <a:noFill/>
          </a:ln>
        </p:spPr>
      </p:pic>
      <p:pic>
        <p:nvPicPr>
          <p:cNvPr id="105" name="Google Shape;105;p19"/>
          <p:cNvPicPr preferRelativeResize="0"/>
          <p:nvPr/>
        </p:nvPicPr>
        <p:blipFill>
          <a:blip r:embed="rId4">
            <a:alphaModFix/>
          </a:blip>
          <a:stretch>
            <a:fillRect/>
          </a:stretch>
        </p:blipFill>
        <p:spPr>
          <a:xfrm>
            <a:off x="6342500" y="1930675"/>
            <a:ext cx="1428750" cy="1943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Persona 3: Ana</a:t>
            </a:r>
            <a:endParaRPr/>
          </a:p>
        </p:txBody>
      </p:sp>
      <p:sp>
        <p:nvSpPr>
          <p:cNvPr id="111" name="Google Shape;111;p20"/>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Candidata a alcaldesa</a:t>
            </a:r>
            <a:endParaRPr/>
          </a:p>
          <a:p>
            <a:pPr indent="-342900" lvl="0" marL="457200" rtl="0" algn="l">
              <a:spcBef>
                <a:spcPts val="0"/>
              </a:spcBef>
              <a:spcAft>
                <a:spcPts val="0"/>
              </a:spcAft>
              <a:buSzPts val="1800"/>
              <a:buChar char="-"/>
            </a:pPr>
            <a:r>
              <a:rPr lang="es"/>
              <a:t>42 años</a:t>
            </a:r>
            <a:endParaRPr/>
          </a:p>
          <a:p>
            <a:pPr indent="-342900" lvl="0" marL="457200" rtl="0" algn="l">
              <a:spcBef>
                <a:spcPts val="0"/>
              </a:spcBef>
              <a:spcAft>
                <a:spcPts val="0"/>
              </a:spcAft>
              <a:buSzPts val="1800"/>
              <a:buChar char="-"/>
            </a:pPr>
            <a:r>
              <a:rPr lang="es"/>
              <a:t>Estudios superiores</a:t>
            </a:r>
            <a:endParaRPr/>
          </a:p>
          <a:p>
            <a:pPr indent="-342900" lvl="0" marL="457200" rtl="0" algn="l">
              <a:spcBef>
                <a:spcPts val="0"/>
              </a:spcBef>
              <a:spcAft>
                <a:spcPts val="0"/>
              </a:spcAft>
              <a:buSzPts val="1800"/>
              <a:buChar char="-"/>
            </a:pPr>
            <a:r>
              <a:rPr lang="es"/>
              <a:t>Quiere dar a conocer las medidas</a:t>
            </a:r>
            <a:br>
              <a:rPr lang="es"/>
            </a:br>
            <a:r>
              <a:rPr lang="es"/>
              <a:t>que tomará como alcaldesa</a:t>
            </a:r>
            <a:endParaRPr/>
          </a:p>
        </p:txBody>
      </p:sp>
      <p:pic>
        <p:nvPicPr>
          <p:cNvPr id="112" name="Google Shape;112;p20"/>
          <p:cNvPicPr preferRelativeResize="0"/>
          <p:nvPr/>
        </p:nvPicPr>
        <p:blipFill>
          <a:blip r:embed="rId3">
            <a:alphaModFix/>
          </a:blip>
          <a:stretch>
            <a:fillRect/>
          </a:stretch>
        </p:blipFill>
        <p:spPr>
          <a:xfrm>
            <a:off x="6074150" y="1557338"/>
            <a:ext cx="1714500" cy="2028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Escenario de Ana</a:t>
            </a:r>
            <a:endParaRPr/>
          </a:p>
        </p:txBody>
      </p:sp>
      <p:sp>
        <p:nvSpPr>
          <p:cNvPr id="118" name="Google Shape;118;p21"/>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9" name="Google Shape;119;p21"/>
          <p:cNvPicPr preferRelativeResize="0"/>
          <p:nvPr/>
        </p:nvPicPr>
        <p:blipFill>
          <a:blip r:embed="rId3">
            <a:alphaModFix/>
          </a:blip>
          <a:stretch>
            <a:fillRect/>
          </a:stretch>
        </p:blipFill>
        <p:spPr>
          <a:xfrm>
            <a:off x="988144" y="1730400"/>
            <a:ext cx="3879975" cy="2343625"/>
          </a:xfrm>
          <a:prstGeom prst="rect">
            <a:avLst/>
          </a:prstGeom>
          <a:noFill/>
          <a:ln>
            <a:noFill/>
          </a:ln>
        </p:spPr>
      </p:pic>
      <p:pic>
        <p:nvPicPr>
          <p:cNvPr id="120" name="Google Shape;120;p21"/>
          <p:cNvPicPr preferRelativeResize="0"/>
          <p:nvPr/>
        </p:nvPicPr>
        <p:blipFill>
          <a:blip r:embed="rId4">
            <a:alphaModFix/>
          </a:blip>
          <a:stretch>
            <a:fillRect/>
          </a:stretch>
        </p:blipFill>
        <p:spPr>
          <a:xfrm>
            <a:off x="5913125" y="1887800"/>
            <a:ext cx="1714500" cy="2028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